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0" r:id="rId4"/>
    <p:sldId id="261" r:id="rId5"/>
    <p:sldId id="287" r:id="rId6"/>
    <p:sldId id="288" r:id="rId7"/>
    <p:sldId id="289" r:id="rId8"/>
    <p:sldId id="290" r:id="rId9"/>
    <p:sldId id="291" r:id="rId10"/>
    <p:sldId id="293" r:id="rId11"/>
    <p:sldId id="294" r:id="rId12"/>
    <p:sldId id="282" r:id="rId13"/>
    <p:sldId id="283" r:id="rId14"/>
    <p:sldId id="295" r:id="rId15"/>
    <p:sldId id="286" r:id="rId16"/>
    <p:sldId id="299" r:id="rId17"/>
  </p:sldIdLst>
  <p:sldSz cx="12192000" cy="6858000"/>
  <p:notesSz cx="10021888" cy="6888163"/>
  <p:embeddedFontLst>
    <p:embeddedFont>
      <p:font typeface="G마켓 산스 Bold" panose="02000000000000000000" pitchFamily="50" charset="-127"/>
      <p:regular r:id="rId20"/>
    </p:embeddedFont>
    <p:embeddedFont>
      <p:font typeface="ONE 모바일고딕 Bold" panose="00000800000000000000" pitchFamily="2" charset="-127"/>
      <p:bold r:id="rId21"/>
    </p:embeddedFont>
    <p:embeddedFont>
      <p:font typeface="ONE 모바일고딕 Title" panose="00000500000000000000" pitchFamily="2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1E1E1"/>
    <a:srgbClr val="F0F0F0"/>
    <a:srgbClr val="E99C11"/>
    <a:srgbClr val="5A8480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A8604F-5CFB-4FA0-A4E4-07F6B52F1B84}" v="126" dt="2023-11-05T04:59:30.606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462" autoAdjust="0"/>
    <p:restoredTop sz="76307" autoAdjust="0"/>
  </p:normalViewPr>
  <p:slideViewPr>
    <p:cSldViewPr snapToGrid="0">
      <p:cViewPr varScale="1">
        <p:scale>
          <a:sx n="85" d="100"/>
          <a:sy n="85" d="100"/>
        </p:scale>
        <p:origin x="126" y="780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6:45:49.088" v="1846" actId="14100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6:45:49.088" v="1846" actId="14100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6:45:49.088" v="1846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del mod">
          <ac:chgData name="Dongju kim" userId="a637c5ad9c8e7177" providerId="LiveId" clId="{D7A8604F-5CFB-4FA0-A4E4-07F6B52F1B84}" dt="2023-11-05T06:45:42.182" v="1845" actId="478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9873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32642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4778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83157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8551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32624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08271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459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39092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23487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7056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63674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0654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en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학습전 필수 개념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403351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 err="1">
                <a:latin typeface="+mj-ea"/>
                <a:ea typeface="+mj-ea"/>
              </a:rPr>
              <a:t>리엑트</a:t>
            </a:r>
            <a:r>
              <a:rPr lang="ko-KR" altLang="en-US" sz="2400" dirty="0">
                <a:latin typeface="+mj-ea"/>
                <a:ea typeface="+mj-ea"/>
              </a:rPr>
              <a:t> 프레임워크 비교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</a:t>
            </a:r>
            <a:r>
              <a:rPr lang="en-US" altLang="ko-KR" sz="2000" dirty="0">
                <a:solidFill>
                  <a:srgbClr val="5A8480"/>
                </a:solidFill>
              </a:rPr>
              <a:t>React </a:t>
            </a:r>
            <a:r>
              <a:rPr lang="ko-KR" altLang="en-US" sz="2000" dirty="0">
                <a:solidFill>
                  <a:srgbClr val="5A8480"/>
                </a:solidFill>
              </a:rPr>
              <a:t>팀의 추천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3E6B37-D350-DBC6-0C2A-83296FD7CABE}"/>
              </a:ext>
            </a:extLst>
          </p:cNvPr>
          <p:cNvSpPr txBox="1"/>
          <p:nvPr/>
        </p:nvSpPr>
        <p:spPr>
          <a:xfrm>
            <a:off x="1919287" y="2134434"/>
            <a:ext cx="8966283" cy="18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React</a:t>
            </a:r>
            <a:r>
              <a:rPr lang="ko-KR" altLang="en-US" sz="2000" dirty="0">
                <a:latin typeface="+mn-ea"/>
              </a:rPr>
              <a:t>를 배우고 있거나 새로운 싱글 페이지 앱을 만들고 싶다면</a:t>
            </a:r>
            <a:r>
              <a:rPr lang="en-US" altLang="ko-KR" sz="2000" dirty="0">
                <a:latin typeface="+mn-ea"/>
              </a:rPr>
              <a:t>? </a:t>
            </a:r>
            <a:r>
              <a:rPr lang="en-US" altLang="ko-KR" sz="2000" u="sng" dirty="0">
                <a:latin typeface="+mn-ea"/>
              </a:rPr>
              <a:t>Create React App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서버 렌더링 </a:t>
            </a:r>
            <a:r>
              <a:rPr lang="en-US" altLang="ko-KR" sz="2000" dirty="0">
                <a:latin typeface="+mn-ea"/>
              </a:rPr>
              <a:t>Node.js </a:t>
            </a:r>
            <a:r>
              <a:rPr lang="ko-KR" altLang="en-US" sz="2000" dirty="0">
                <a:latin typeface="+mn-ea"/>
              </a:rPr>
              <a:t>웹사이트를 만들고 </a:t>
            </a:r>
            <a:r>
              <a:rPr lang="ko-KR" altLang="en-US" sz="2000" b="1" dirty="0">
                <a:latin typeface="+mn-ea"/>
              </a:rPr>
              <a:t>있다면 </a:t>
            </a:r>
            <a:r>
              <a:rPr lang="en-US" altLang="ko-KR" sz="2000" b="1" u="sng" dirty="0">
                <a:latin typeface="+mn-ea"/>
              </a:rPr>
              <a:t>Next.js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정적인 컨텐츠 지향적 웹사이트를 만들고 있다면 </a:t>
            </a:r>
            <a:r>
              <a:rPr lang="en-US" altLang="ko-KR" sz="2000" u="sng" dirty="0">
                <a:latin typeface="+mn-ea"/>
              </a:rPr>
              <a:t>Gatsby</a:t>
            </a:r>
          </a:p>
        </p:txBody>
      </p:sp>
    </p:spTree>
    <p:extLst>
      <p:ext uri="{BB962C8B-B14F-4D97-AF65-F5344CB8AC3E}">
        <p14:creationId xmlns:p14="http://schemas.microsoft.com/office/powerpoint/2010/main" val="27771823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학습전 필수 개념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403351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 err="1">
                <a:latin typeface="+mj-ea"/>
                <a:ea typeface="+mj-ea"/>
              </a:rPr>
              <a:t>리엑트</a:t>
            </a:r>
            <a:r>
              <a:rPr lang="ko-KR" altLang="en-US" sz="2400" dirty="0">
                <a:latin typeface="+mj-ea"/>
                <a:ea typeface="+mj-ea"/>
              </a:rPr>
              <a:t> 프레임워크 비교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④ 프로그램 선택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69D8241A-FA7C-CC6D-548C-0775655DB9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8860841"/>
              </p:ext>
            </p:extLst>
          </p:nvPr>
        </p:nvGraphicFramePr>
        <p:xfrm>
          <a:off x="2032000" y="2315478"/>
          <a:ext cx="8128000" cy="220472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4093378">
                  <a:extLst>
                    <a:ext uri="{9D8B030D-6E8A-4147-A177-3AD203B41FA5}">
                      <a16:colId xmlns:a16="http://schemas.microsoft.com/office/drawing/2014/main" val="635305493"/>
                    </a:ext>
                  </a:extLst>
                </a:gridCol>
                <a:gridCol w="4034622">
                  <a:extLst>
                    <a:ext uri="{9D8B030D-6E8A-4147-A177-3AD203B41FA5}">
                      <a16:colId xmlns:a16="http://schemas.microsoft.com/office/drawing/2014/main" val="11984639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Create </a:t>
                      </a:r>
                      <a:r>
                        <a:rPr lang="en-US" altLang="ko-KR" sz="1800" b="1" kern="1200" dirty="0">
                          <a:solidFill>
                            <a:schemeClr val="bg1"/>
                          </a:solidFill>
                        </a:rPr>
                        <a:t>React</a:t>
                      </a:r>
                      <a:r>
                        <a:rPr lang="en-US" altLang="ko-KR" dirty="0"/>
                        <a:t> App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Next.js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804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상호 작용이 많은 애플리케이션</a:t>
                      </a:r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  <a:p>
                      <a:pPr latinLnBrk="1"/>
                      <a:r>
                        <a:rPr lang="ko-KR" altLang="en-US" dirty="0"/>
                        <a:t>프로젝트 구성을 완전에 제어하고 싶을 때</a:t>
                      </a:r>
                    </a:p>
                    <a:p>
                      <a:pPr latinLnBrk="1"/>
                      <a:r>
                        <a:rPr lang="en-US" altLang="ko-KR" dirty="0"/>
                        <a:t>React </a:t>
                      </a:r>
                      <a:r>
                        <a:rPr lang="ko-KR" altLang="en-US" dirty="0"/>
                        <a:t>개발에 익숙하다면 선택</a:t>
                      </a:r>
                    </a:p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SEO</a:t>
                      </a:r>
                      <a:r>
                        <a:rPr lang="ko-KR" altLang="en-US" dirty="0"/>
                        <a:t>가 중요한 어플리케이션</a:t>
                      </a:r>
                      <a:endParaRPr lang="en-US" altLang="ko-KR" dirty="0"/>
                    </a:p>
                    <a:p>
                      <a:pPr latinLnBrk="1"/>
                      <a:endParaRPr lang="ko-KR" altLang="en-US" dirty="0"/>
                    </a:p>
                    <a:p>
                      <a:pPr latinLnBrk="1"/>
                      <a:r>
                        <a:rPr lang="ko-KR" altLang="en-US" dirty="0"/>
                        <a:t>서버측 렌더링을 간소화하려면 선택</a:t>
                      </a:r>
                    </a:p>
                    <a:p>
                      <a:pPr latinLnBrk="1"/>
                      <a:r>
                        <a:rPr lang="ko-KR" altLang="en-US" dirty="0"/>
                        <a:t>초기 페이지 로드를 빠르게 만들기 위해서 선택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459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Facebook, Instagram, Airbnb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Vercel</a:t>
                      </a:r>
                      <a:r>
                        <a:rPr lang="en-US" altLang="ko-KR" dirty="0"/>
                        <a:t>, Uber, TikTok, </a:t>
                      </a:r>
                      <a:r>
                        <a:rPr lang="en-US" altLang="ko-KR" dirty="0" err="1"/>
                        <a:t>netflix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2436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35334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333500" y="2235200"/>
            <a:ext cx="9525000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시작하기</a:t>
            </a:r>
          </a:p>
        </p:txBody>
      </p:sp>
    </p:spTree>
    <p:extLst>
      <p:ext uri="{BB962C8B-B14F-4D97-AF65-F5344CB8AC3E}">
        <p14:creationId xmlns:p14="http://schemas.microsoft.com/office/powerpoint/2010/main" val="1121630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시작하기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9288" y="2143048"/>
            <a:ext cx="8353425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JavaScript</a:t>
            </a:r>
            <a:r>
              <a:rPr lang="ko-KR" altLang="en-US" sz="2000" dirty="0">
                <a:latin typeface="+mn-ea"/>
              </a:rPr>
              <a:t>를 서버에서도 사용할 수 있도록 만든 프로그램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  <a:hlinkClick r:id="rId3"/>
              </a:rPr>
              <a:t>https://nodejs.org/en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에서 다운로드 및 설치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187575" cy="44163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Node.js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604963" y="1702974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설치하기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75799A-C2FD-E322-57EF-1FE686BD2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644" y="3288965"/>
            <a:ext cx="4176712" cy="191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148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시작하기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9288" y="2143048"/>
            <a:ext cx="8353425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JavaScript</a:t>
            </a:r>
            <a:r>
              <a:rPr lang="ko-KR" altLang="en-US" sz="2000" dirty="0">
                <a:latin typeface="+mn-ea"/>
              </a:rPr>
              <a:t>를 서버에서도 사용할 수 있도록 만든 프로그램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  <a:hlinkClick r:id="rId3"/>
              </a:rPr>
              <a:t>https://nodejs.org/en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에서 다운로드 및 설치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187575" cy="44163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Node.js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604963" y="1702974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설치하기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375799A-C2FD-E322-57EF-1FE686BD23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7644" y="3288965"/>
            <a:ext cx="4176712" cy="1916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773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시작하기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391621" cy="44163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프로젝트 미리보기</a:t>
            </a: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AB073D7-182B-A947-582E-28582953ED63}"/>
              </a:ext>
            </a:extLst>
          </p:cNvPr>
          <p:cNvGrpSpPr/>
          <p:nvPr/>
        </p:nvGrpSpPr>
        <p:grpSpPr>
          <a:xfrm>
            <a:off x="1524595" y="2003497"/>
            <a:ext cx="9142811" cy="3207327"/>
            <a:chOff x="1635274" y="2003497"/>
            <a:chExt cx="9142811" cy="3207327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FB5252A-CCC6-8B81-A0FA-CA5D7983177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35274" y="2003497"/>
              <a:ext cx="3089125" cy="2851005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A651FCB0-8650-2FC6-47F0-845B247C927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78904" y="2003497"/>
              <a:ext cx="2932041" cy="2962905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5A1A6CEE-8775-8E9E-6D32-E5CB6AA1221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5450" y="2003497"/>
              <a:ext cx="2612635" cy="3207327"/>
            </a:xfrm>
            <a:prstGeom prst="rect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249175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시작하기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9288" y="2143048"/>
            <a:ext cx="8353425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https://create-react-app.dev/docs/getting-started/</a:t>
            </a:r>
            <a:endParaRPr lang="ko-KR" altLang="en-US" sz="2000" dirty="0">
              <a:latin typeface="+mn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493768" cy="44163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>
                <a:latin typeface="+mj-ea"/>
                <a:ea typeface="+mj-ea"/>
              </a:rPr>
              <a:t>프로젝트 생성하기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604963" y="1702974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>
                <a:solidFill>
                  <a:srgbClr val="5A8480"/>
                </a:solidFill>
              </a:rPr>
              <a:t>Create React App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76E1C7-D9CE-3025-55FE-1804790B0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4308" y="2834300"/>
            <a:ext cx="5303385" cy="228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56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20"/>
          <p:cNvSpPr/>
          <p:nvPr/>
        </p:nvSpPr>
        <p:spPr>
          <a:xfrm>
            <a:off x="3751848" y="3753864"/>
            <a:ext cx="7995652" cy="1542061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모서리가 둥근 직사각형 1"/>
          <p:cNvSpPr/>
          <p:nvPr/>
        </p:nvSpPr>
        <p:spPr>
          <a:xfrm>
            <a:off x="590443" y="1724711"/>
            <a:ext cx="8384224" cy="1542061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2387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학습전 필수 개념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50" y="1723826"/>
            <a:ext cx="4503174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필요 선 지식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주요 </a:t>
            </a:r>
            <a:r>
              <a:rPr lang="en-US" altLang="ko-KR" sz="2000" dirty="0">
                <a:latin typeface="+mn-ea"/>
              </a:rPr>
              <a:t>javascript </a:t>
            </a:r>
            <a:r>
              <a:rPr lang="ko-KR" altLang="en-US" sz="2000" dirty="0">
                <a:latin typeface="+mn-ea"/>
              </a:rPr>
              <a:t>프레임워크 비교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 err="1">
                <a:latin typeface="+mn-ea"/>
              </a:rPr>
              <a:t>리엑트</a:t>
            </a:r>
            <a:r>
              <a:rPr lang="ko-KR" altLang="en-US" sz="2000" dirty="0">
                <a:latin typeface="+mn-ea"/>
              </a:rPr>
              <a:t> 프레임워크 비교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0801786" y="3125792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1B1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endParaRPr lang="ko-KR" altLang="en-US" sz="6000" dirty="0">
              <a:solidFill>
                <a:srgbClr val="F1B1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487038" y="3286693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시작하기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05634" y="3785569"/>
            <a:ext cx="7137620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Node.js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프로젝트 미리보기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프로젝트 생성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333500" y="2235200"/>
            <a:ext cx="9525000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학습전 필수 개념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학습전 필수 개념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9288" y="2134434"/>
            <a:ext cx="8677274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HTML, CSS, javascript</a:t>
            </a:r>
            <a:r>
              <a:rPr lang="ko-KR" altLang="en-US" sz="2000" dirty="0">
                <a:latin typeface="+mn-ea"/>
              </a:rPr>
              <a:t>를 활용하여 웹 프로그램을 구현할 수 있다</a:t>
            </a:r>
            <a:r>
              <a:rPr lang="en-US" altLang="ko-KR" sz="2000" dirty="0">
                <a:latin typeface="+mn-ea"/>
              </a:rPr>
              <a:t>.</a:t>
            </a:r>
            <a:endParaRPr lang="ko-KR" altLang="en-US" sz="2000" dirty="0">
              <a:latin typeface="+mn-ea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75019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필요 선 지식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웹 기본 언어 숙지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055E8317-F8DD-C5D9-75C1-1F4D209C00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9486861"/>
              </p:ext>
            </p:extLst>
          </p:nvPr>
        </p:nvGraphicFramePr>
        <p:xfrm>
          <a:off x="2032000" y="2833270"/>
          <a:ext cx="8128000" cy="1432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93398">
                  <a:extLst>
                    <a:ext uri="{9D8B030D-6E8A-4147-A177-3AD203B41FA5}">
                      <a16:colId xmlns:a16="http://schemas.microsoft.com/office/drawing/2014/main" val="635305493"/>
                    </a:ext>
                  </a:extLst>
                </a:gridCol>
                <a:gridCol w="6634602">
                  <a:extLst>
                    <a:ext uri="{9D8B030D-6E8A-4147-A177-3AD203B41FA5}">
                      <a16:colId xmlns:a16="http://schemas.microsoft.com/office/drawing/2014/main" val="11984639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bg1"/>
                          </a:solidFill>
                        </a:rPr>
                        <a:t>HTML5</a:t>
                      </a:r>
                      <a:endParaRPr lang="ko-KR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주요 태그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레이아웃 구성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멀티미디어 요소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폼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0804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bg1"/>
                          </a:solidFill>
                        </a:rPr>
                        <a:t>CSS</a:t>
                      </a:r>
                      <a:endParaRPr lang="ko-KR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선택자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색상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단위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레이아웃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(float, flex, grid),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포지션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트랜지션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애니메이션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트랜스폼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반응형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459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solidFill>
                            <a:schemeClr val="bg1"/>
                          </a:solidFill>
                        </a:rPr>
                        <a:t>Javascript</a:t>
                      </a:r>
                      <a:endParaRPr lang="ko-KR" alt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변수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함수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객체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배열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연산자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 err="1">
                          <a:solidFill>
                            <a:schemeClr val="tx1"/>
                          </a:solidFill>
                        </a:rPr>
                        <a:t>반복문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비동기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, ES6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문법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8932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26143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학습전 필수 개념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9288" y="2134434"/>
            <a:ext cx="8677274" cy="18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가상 </a:t>
            </a:r>
            <a:r>
              <a:rPr lang="en-US" altLang="ko-KR" sz="2000" dirty="0">
                <a:latin typeface="+mn-ea"/>
              </a:rPr>
              <a:t>DOM</a:t>
            </a:r>
            <a:r>
              <a:rPr lang="ko-KR" altLang="en-US" sz="2000" dirty="0">
                <a:latin typeface="+mn-ea"/>
              </a:rPr>
              <a:t>을 사용하여 최소한의 렌더링으로 빠른 성능을 제공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컴포넌트 기반 아키텍처를 중심으로 개발자가 유연하게 </a:t>
            </a:r>
            <a:r>
              <a:rPr lang="en-US" altLang="ko-KR" sz="2000" dirty="0">
                <a:latin typeface="+mn-ea"/>
              </a:rPr>
              <a:t>UI</a:t>
            </a:r>
            <a:r>
              <a:rPr lang="ko-KR" altLang="en-US" sz="2000" dirty="0">
                <a:latin typeface="+mn-ea"/>
              </a:rPr>
              <a:t>를 구축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JSX</a:t>
            </a:r>
            <a:r>
              <a:rPr lang="ko-KR" altLang="en-US" sz="2000" dirty="0">
                <a:latin typeface="+mn-ea"/>
              </a:rPr>
              <a:t>를 통해 </a:t>
            </a:r>
            <a:r>
              <a:rPr lang="en-US" altLang="ko-KR" sz="2000" dirty="0">
                <a:latin typeface="+mn-ea"/>
              </a:rPr>
              <a:t>JavaScript</a:t>
            </a:r>
            <a:r>
              <a:rPr lang="ko-KR" altLang="en-US" sz="2000" dirty="0">
                <a:latin typeface="+mn-ea"/>
              </a:rPr>
              <a:t>와 유사한 문법으로 </a:t>
            </a:r>
            <a:r>
              <a:rPr lang="en-US" altLang="ko-KR" sz="2000" dirty="0">
                <a:latin typeface="+mn-ea"/>
              </a:rPr>
              <a:t>UI </a:t>
            </a:r>
            <a:r>
              <a:rPr lang="ko-KR" altLang="en-US" sz="2000" dirty="0">
                <a:latin typeface="+mn-ea"/>
              </a:rPr>
              <a:t>컴포넌트를 작성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가장 인기 있는 프레임워크 중 하나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대규모 및 중대형 프로젝트를 구축에 용이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549934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</a:t>
            </a:r>
            <a:r>
              <a:rPr lang="en-US" altLang="ko-KR" sz="2400" dirty="0">
                <a:latin typeface="+mj-ea"/>
                <a:ea typeface="+mj-ea"/>
              </a:rPr>
              <a:t>javascript </a:t>
            </a:r>
            <a:r>
              <a:rPr lang="ko-KR" altLang="en-US" sz="2400" dirty="0">
                <a:latin typeface="+mj-ea"/>
                <a:ea typeface="+mj-ea"/>
              </a:rPr>
              <a:t>프레임워크 비교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>
                <a:solidFill>
                  <a:srgbClr val="5A8480"/>
                </a:solidFill>
              </a:rPr>
              <a:t>React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956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학습전 필수 개념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9287" y="2134434"/>
            <a:ext cx="8966283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템플릿 기반의 </a:t>
            </a:r>
            <a:r>
              <a:rPr lang="ko-KR" altLang="en-US" sz="2000" dirty="0" err="1">
                <a:latin typeface="+mn-ea"/>
              </a:rPr>
              <a:t>리액티브</a:t>
            </a:r>
            <a:r>
              <a:rPr lang="ko-KR" altLang="en-US" sz="2000" dirty="0">
                <a:latin typeface="+mn-ea"/>
              </a:rPr>
              <a:t> 데이터 바인딩 제공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간단한 상태 관리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컴포넌트 기반 </a:t>
            </a:r>
            <a:r>
              <a:rPr lang="ko-KR" altLang="en-US" sz="2000" dirty="0" err="1">
                <a:latin typeface="+mn-ea"/>
              </a:rPr>
              <a:t>아키텍쳐</a:t>
            </a:r>
            <a:r>
              <a:rPr lang="ko-KR" altLang="en-US" sz="2000" dirty="0">
                <a:latin typeface="+mn-ea"/>
              </a:rPr>
              <a:t> 제공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단일 파일 컴포넌트 구조 채택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중소 규모의 프로젝트 및 소 규모 팀에서 선호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549934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</a:t>
            </a:r>
            <a:r>
              <a:rPr lang="en-US" altLang="ko-KR" sz="2400" dirty="0">
                <a:latin typeface="+mj-ea"/>
                <a:ea typeface="+mj-ea"/>
              </a:rPr>
              <a:t>javascript </a:t>
            </a:r>
            <a:r>
              <a:rPr lang="ko-KR" altLang="en-US" sz="2400" dirty="0">
                <a:latin typeface="+mj-ea"/>
                <a:ea typeface="+mj-ea"/>
              </a:rPr>
              <a:t>프레임워크 비교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>
                <a:solidFill>
                  <a:srgbClr val="5A8480"/>
                </a:solidFill>
              </a:rPr>
              <a:t>Vue.js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0842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학습전 필수 개념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9287" y="2134434"/>
            <a:ext cx="8966283" cy="18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양방향 데이터 바인딩 제공</a:t>
            </a:r>
            <a:r>
              <a:rPr lang="en-US" altLang="ko-KR" sz="2000" dirty="0">
                <a:latin typeface="+mn-ea"/>
              </a:rPr>
              <a:t>, UI</a:t>
            </a:r>
            <a:r>
              <a:rPr lang="ko-KR" altLang="en-US" sz="2000" dirty="0">
                <a:latin typeface="+mn-ea"/>
              </a:rPr>
              <a:t>와 데이터 </a:t>
            </a:r>
            <a:r>
              <a:rPr lang="ko-KR" altLang="en-US" sz="2000" dirty="0" err="1">
                <a:latin typeface="+mn-ea"/>
              </a:rPr>
              <a:t>상태간의</a:t>
            </a:r>
            <a:r>
              <a:rPr lang="ko-KR" altLang="en-US" sz="2000" dirty="0">
                <a:latin typeface="+mn-ea"/>
              </a:rPr>
              <a:t> 실기간 동기화 가능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Typescript</a:t>
            </a:r>
            <a:r>
              <a:rPr lang="ko-KR" altLang="en-US" sz="2000" dirty="0">
                <a:latin typeface="+mn-ea"/>
              </a:rPr>
              <a:t>를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기본언어로 사용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안정성 강화 및 개발자 경험 향상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강력한</a:t>
            </a:r>
            <a:r>
              <a:rPr lang="en-US" altLang="ko-KR" sz="2000" dirty="0">
                <a:latin typeface="+mn-ea"/>
              </a:rPr>
              <a:t> CLI </a:t>
            </a:r>
            <a:r>
              <a:rPr lang="ko-KR" altLang="en-US" sz="2000" dirty="0">
                <a:latin typeface="+mn-ea"/>
              </a:rPr>
              <a:t>도구 제공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프로젝트 관리 수월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완전한 기능 세트 제공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대규모 응용 프로그램 구축에 용이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549934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주요 </a:t>
            </a:r>
            <a:r>
              <a:rPr lang="en-US" altLang="ko-KR" sz="2400" dirty="0">
                <a:latin typeface="+mj-ea"/>
                <a:ea typeface="+mj-ea"/>
              </a:rPr>
              <a:t>javascript </a:t>
            </a:r>
            <a:r>
              <a:rPr lang="ko-KR" altLang="en-US" sz="2400" dirty="0">
                <a:latin typeface="+mj-ea"/>
                <a:ea typeface="+mj-ea"/>
              </a:rPr>
              <a:t>프레임워크 비교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</a:t>
            </a:r>
            <a:r>
              <a:rPr lang="en-US" altLang="ko-KR" sz="2000" dirty="0">
                <a:solidFill>
                  <a:srgbClr val="5A8480"/>
                </a:solidFill>
              </a:rPr>
              <a:t>Angular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0380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학습전 필수 개념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9287" y="2134434"/>
            <a:ext cx="8966283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CSR: </a:t>
            </a:r>
            <a:r>
              <a:rPr lang="ko-KR" altLang="en-US" sz="2000" dirty="0">
                <a:latin typeface="+mn-ea"/>
              </a:rPr>
              <a:t>요청이 올 때 클라이언트 단에서 </a:t>
            </a:r>
            <a:r>
              <a:rPr lang="en-US" altLang="ko-KR" sz="2000" dirty="0">
                <a:latin typeface="+mn-ea"/>
              </a:rPr>
              <a:t>HTML </a:t>
            </a:r>
            <a:r>
              <a:rPr lang="ko-KR" altLang="en-US" sz="2000" dirty="0">
                <a:latin typeface="+mn-ea"/>
              </a:rPr>
              <a:t>문서를 생성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SSG: </a:t>
            </a:r>
            <a:r>
              <a:rPr lang="ko-KR" altLang="en-US" sz="2000" dirty="0">
                <a:latin typeface="+mn-ea"/>
              </a:rPr>
              <a:t>정적인 </a:t>
            </a:r>
            <a:r>
              <a:rPr lang="en-US" altLang="ko-KR" sz="2000" dirty="0">
                <a:latin typeface="+mn-ea"/>
              </a:rPr>
              <a:t>HTML</a:t>
            </a:r>
            <a:r>
              <a:rPr lang="ko-KR" altLang="en-US" sz="2000" dirty="0">
                <a:latin typeface="+mn-ea"/>
              </a:rPr>
              <a:t>파일들이 서버에 미리 생성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요청이 왔을 때 </a:t>
            </a:r>
            <a:r>
              <a:rPr lang="en-US" altLang="ko-KR" sz="2000" dirty="0">
                <a:latin typeface="+mn-ea"/>
              </a:rPr>
              <a:t>HTML </a:t>
            </a:r>
            <a:r>
              <a:rPr lang="ko-KR" altLang="en-US" sz="2000" dirty="0">
                <a:latin typeface="+mn-ea"/>
              </a:rPr>
              <a:t>반환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SSR: </a:t>
            </a:r>
            <a:r>
              <a:rPr lang="ko-KR" altLang="en-US" sz="2000" dirty="0">
                <a:latin typeface="+mn-ea"/>
              </a:rPr>
              <a:t>요청이 올 때마다 해당하는 </a:t>
            </a:r>
            <a:r>
              <a:rPr lang="en-US" altLang="ko-KR" sz="2000" dirty="0">
                <a:latin typeface="+mn-ea"/>
              </a:rPr>
              <a:t>HTML</a:t>
            </a:r>
            <a:r>
              <a:rPr lang="ko-KR" altLang="en-US" sz="2000" dirty="0">
                <a:latin typeface="+mn-ea"/>
              </a:rPr>
              <a:t>문서를 그때 그때 생성해 반환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403351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 err="1">
                <a:latin typeface="+mj-ea"/>
                <a:ea typeface="+mj-ea"/>
              </a:rPr>
              <a:t>리엑트</a:t>
            </a:r>
            <a:r>
              <a:rPr lang="ko-KR" altLang="en-US" sz="2400" dirty="0">
                <a:latin typeface="+mj-ea"/>
                <a:ea typeface="+mj-ea"/>
              </a:rPr>
              <a:t> 프레임워크 비교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주요 렌더링 방식</a:t>
            </a:r>
          </a:p>
        </p:txBody>
      </p:sp>
    </p:spTree>
    <p:extLst>
      <p:ext uri="{BB962C8B-B14F-4D97-AF65-F5344CB8AC3E}">
        <p14:creationId xmlns:p14="http://schemas.microsoft.com/office/powerpoint/2010/main" val="901885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학습전 필수 개념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403351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 err="1">
                <a:latin typeface="+mj-ea"/>
                <a:ea typeface="+mj-ea"/>
              </a:rPr>
              <a:t>리엑트</a:t>
            </a:r>
            <a:r>
              <a:rPr lang="ko-KR" altLang="en-US" sz="2400" dirty="0">
                <a:latin typeface="+mj-ea"/>
                <a:ea typeface="+mj-ea"/>
              </a:rPr>
              <a:t> 프레임워크 비교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</a:t>
            </a:r>
            <a:r>
              <a:rPr lang="ko-KR" altLang="en-US" sz="2000" dirty="0" err="1">
                <a:solidFill>
                  <a:srgbClr val="5A8480"/>
                </a:solidFill>
              </a:rPr>
              <a:t>리엑트</a:t>
            </a:r>
            <a:r>
              <a:rPr lang="ko-KR" altLang="en-US" sz="2000" dirty="0">
                <a:solidFill>
                  <a:srgbClr val="5A8480"/>
                </a:solidFill>
              </a:rPr>
              <a:t> 프레임워크 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76FCEBE-CC35-7F3F-E579-D1C49709DE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858414"/>
              </p:ext>
            </p:extLst>
          </p:nvPr>
        </p:nvGraphicFramePr>
        <p:xfrm>
          <a:off x="2031999" y="2315477"/>
          <a:ext cx="8621311" cy="257556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940554">
                  <a:extLst>
                    <a:ext uri="{9D8B030D-6E8A-4147-A177-3AD203B41FA5}">
                      <a16:colId xmlns:a16="http://schemas.microsoft.com/office/drawing/2014/main" val="635305493"/>
                    </a:ext>
                  </a:extLst>
                </a:gridCol>
                <a:gridCol w="4056208">
                  <a:extLst>
                    <a:ext uri="{9D8B030D-6E8A-4147-A177-3AD203B41FA5}">
                      <a16:colId xmlns:a16="http://schemas.microsoft.com/office/drawing/2014/main" val="1198463993"/>
                    </a:ext>
                  </a:extLst>
                </a:gridCol>
                <a:gridCol w="3624549">
                  <a:extLst>
                    <a:ext uri="{9D8B030D-6E8A-4147-A177-3AD203B41FA5}">
                      <a16:colId xmlns:a16="http://schemas.microsoft.com/office/drawing/2014/main" val="17171683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solidFill>
                            <a:schemeClr val="bg1"/>
                          </a:solidFill>
                        </a:rPr>
                        <a:t>구분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kern="1200" dirty="0">
                          <a:solidFill>
                            <a:schemeClr val="bg1"/>
                          </a:solidFill>
                          <a:effectLst/>
                        </a:rPr>
                        <a:t>Create React App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kern="1200" dirty="0">
                          <a:solidFill>
                            <a:schemeClr val="bg1"/>
                          </a:solidFill>
                          <a:effectLst/>
                        </a:rPr>
                        <a:t>Next.js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804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성격</a:t>
                      </a:r>
                    </a:p>
                  </a:txBody>
                  <a:tcP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javascript </a:t>
                      </a:r>
                      <a:r>
                        <a:rPr lang="ko-KR" altLang="en-US" dirty="0"/>
                        <a:t>라이브러리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프레임워크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459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ko-KR" sz="1800" kern="1200" dirty="0">
                          <a:solidFill>
                            <a:schemeClr val="tx1"/>
                          </a:solidFill>
                          <a:effectLst/>
                        </a:rPr>
                        <a:t>렌더링</a:t>
                      </a:r>
                      <a:endParaRPr lang="ko-KR" altLang="en-US" dirty="0"/>
                    </a:p>
                  </a:txBody>
                  <a:tcP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싱글 페이지 어플리케이션으로 </a:t>
                      </a:r>
                      <a:r>
                        <a:rPr lang="en-US" altLang="ko-KR" dirty="0"/>
                        <a:t>CSR </a:t>
                      </a:r>
                      <a:r>
                        <a:rPr lang="ko-KR" altLang="en-US" dirty="0"/>
                        <a:t>방식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SCR</a:t>
                      </a:r>
                      <a:r>
                        <a:rPr lang="ko-KR" altLang="en-US" dirty="0"/>
                        <a:t>와 </a:t>
                      </a:r>
                      <a:r>
                        <a:rPr lang="en-US" altLang="ko-KR" dirty="0"/>
                        <a:t>SSR </a:t>
                      </a:r>
                      <a:r>
                        <a:rPr lang="ko-KR" altLang="en-US" dirty="0"/>
                        <a:t>두 방식 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4151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장점</a:t>
                      </a:r>
                    </a:p>
                  </a:txBody>
                  <a:tcPr>
                    <a:solidFill>
                      <a:srgbClr val="E1E1E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가장 배우기 쉬움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다양한 상태관리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스타일링 라이브러리 지원</a:t>
                      </a:r>
                    </a:p>
                    <a:p>
                      <a:pPr latinLnBrk="1"/>
                      <a:r>
                        <a:rPr lang="en-US" altLang="ko-KR" dirty="0"/>
                        <a:t>- </a:t>
                      </a:r>
                      <a:r>
                        <a:rPr lang="ko-KR" altLang="en-US" dirty="0"/>
                        <a:t>파일 시스템 라우팅</a:t>
                      </a:r>
                    </a:p>
                    <a:p>
                      <a:pPr latinLnBrk="1"/>
                      <a:r>
                        <a:rPr lang="en-US" altLang="ko-KR" dirty="0"/>
                        <a:t>- API route</a:t>
                      </a:r>
                    </a:p>
                    <a:p>
                      <a:pPr latinLnBrk="1"/>
                      <a:r>
                        <a:rPr lang="en-US" altLang="ko-KR" dirty="0"/>
                        <a:t>- Webpack 5 </a:t>
                      </a:r>
                      <a:r>
                        <a:rPr lang="ko-KR" altLang="en-US" dirty="0"/>
                        <a:t>지원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8932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6443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889</TotalTime>
  <Words>1621</Words>
  <Application>Microsoft Office PowerPoint</Application>
  <PresentationFormat>와이드스크린</PresentationFormat>
  <Paragraphs>224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ONE 모바일고딕 Title</vt:lpstr>
      <vt:lpstr>ONE 모바일고딕 Bold</vt:lpstr>
      <vt:lpstr>Arial</vt:lpstr>
      <vt:lpstr>G마켓 산스 Bold</vt:lpstr>
      <vt:lpstr>맑은 고딕</vt:lpstr>
      <vt:lpstr>Office 테마</vt:lpstr>
      <vt:lpstr>React와 Firebase로  시작하는 웹 프로그래밍</vt:lpstr>
      <vt:lpstr>PowerPoint 프레젠테이션</vt:lpstr>
      <vt:lpstr>학습전 필수 개념</vt:lpstr>
      <vt:lpstr>학습전 필수 개념</vt:lpstr>
      <vt:lpstr>학습전 필수 개념</vt:lpstr>
      <vt:lpstr>학습전 필수 개념</vt:lpstr>
      <vt:lpstr>학습전 필수 개념</vt:lpstr>
      <vt:lpstr>학습전 필수 개념</vt:lpstr>
      <vt:lpstr>학습전 필수 개념</vt:lpstr>
      <vt:lpstr>학습전 필수 개념</vt:lpstr>
      <vt:lpstr>학습전 필수 개념</vt:lpstr>
      <vt:lpstr>시작하기</vt:lpstr>
      <vt:lpstr>시작하기</vt:lpstr>
      <vt:lpstr>시작하기</vt:lpstr>
      <vt:lpstr>시작하기</vt:lpstr>
      <vt:lpstr>시작하기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61</cp:revision>
  <cp:lastPrinted>2021-11-30T05:26:28Z</cp:lastPrinted>
  <dcterms:created xsi:type="dcterms:W3CDTF">2021-11-30T00:54:57Z</dcterms:created>
  <dcterms:modified xsi:type="dcterms:W3CDTF">2023-11-05T06:45:51Z</dcterms:modified>
</cp:coreProperties>
</file>

<file path=docProps/thumbnail.jpeg>
</file>